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</p:sldIdLst>
  <p:sldSz cx="9601200" cy="12801600" type="A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>
        <p:scale>
          <a:sx n="33" d="100"/>
          <a:sy n="33" d="100"/>
        </p:scale>
        <p:origin x="2870" y="6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0090" y="2095078"/>
            <a:ext cx="8161020" cy="4456853"/>
          </a:xfrm>
        </p:spPr>
        <p:txBody>
          <a:bodyPr anchor="b"/>
          <a:lstStyle>
            <a:lvl1pPr algn="ctr">
              <a:defRPr sz="6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00150" y="6723804"/>
            <a:ext cx="7200900" cy="3090756"/>
          </a:xfrm>
        </p:spPr>
        <p:txBody>
          <a:bodyPr/>
          <a:lstStyle>
            <a:lvl1pPr marL="0" indent="0" algn="ctr">
              <a:buNone/>
              <a:defRPr sz="2520"/>
            </a:lvl1pPr>
            <a:lvl2pPr marL="480060" indent="0" algn="ctr">
              <a:buNone/>
              <a:defRPr sz="2100"/>
            </a:lvl2pPr>
            <a:lvl3pPr marL="960120" indent="0" algn="ctr">
              <a:buNone/>
              <a:defRPr sz="1890"/>
            </a:lvl3pPr>
            <a:lvl4pPr marL="1440180" indent="0" algn="ctr">
              <a:buNone/>
              <a:defRPr sz="1680"/>
            </a:lvl4pPr>
            <a:lvl5pPr marL="1920240" indent="0" algn="ctr">
              <a:buNone/>
              <a:defRPr sz="1680"/>
            </a:lvl5pPr>
            <a:lvl6pPr marL="2400300" indent="0" algn="ctr">
              <a:buNone/>
              <a:defRPr sz="1680"/>
            </a:lvl6pPr>
            <a:lvl7pPr marL="2880360" indent="0" algn="ctr">
              <a:buNone/>
              <a:defRPr sz="1680"/>
            </a:lvl7pPr>
            <a:lvl8pPr marL="3360420" indent="0" algn="ctr">
              <a:buNone/>
              <a:defRPr sz="1680"/>
            </a:lvl8pPr>
            <a:lvl9pPr marL="3840480" indent="0" algn="ctr">
              <a:buNone/>
              <a:defRPr sz="168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84604-699D-43C3-9ACC-CCC71D3C7884}" type="datetimeFigureOut">
              <a:rPr lang="en-GB" smtClean="0"/>
              <a:t>24/04/2021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4C59C-D933-4265-ADFF-5D8B66E42E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49510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84604-699D-43C3-9ACC-CCC71D3C7884}" type="datetimeFigureOut">
              <a:rPr lang="en-GB" smtClean="0"/>
              <a:t>24/04/2021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4C59C-D933-4265-ADFF-5D8B66E42E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85125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70859" y="681567"/>
            <a:ext cx="2070259" cy="1084876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60083" y="681567"/>
            <a:ext cx="6090761" cy="1084876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84604-699D-43C3-9ACC-CCC71D3C7884}" type="datetimeFigureOut">
              <a:rPr lang="en-GB" smtClean="0"/>
              <a:t>24/04/2021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4C59C-D933-4265-ADFF-5D8B66E42E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25915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84604-699D-43C3-9ACC-CCC71D3C7884}" type="datetimeFigureOut">
              <a:rPr lang="en-GB" smtClean="0"/>
              <a:t>24/04/2021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4C59C-D933-4265-ADFF-5D8B66E42E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80605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082" y="3191514"/>
            <a:ext cx="8281035" cy="5325109"/>
          </a:xfrm>
        </p:spPr>
        <p:txBody>
          <a:bodyPr anchor="b"/>
          <a:lstStyle>
            <a:lvl1pPr>
              <a:defRPr sz="6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5082" y="8567000"/>
            <a:ext cx="8281035" cy="2800349"/>
          </a:xfrm>
        </p:spPr>
        <p:txBody>
          <a:bodyPr/>
          <a:lstStyle>
            <a:lvl1pPr marL="0" indent="0">
              <a:buNone/>
              <a:defRPr sz="2520">
                <a:solidFill>
                  <a:schemeClr val="tx1"/>
                </a:solidFill>
              </a:defRPr>
            </a:lvl1pPr>
            <a:lvl2pPr marL="48006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960120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3pPr>
            <a:lvl4pPr marL="14401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19202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4003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28803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3604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84604-699D-43C3-9ACC-CCC71D3C7884}" type="datetimeFigureOut">
              <a:rPr lang="en-GB" smtClean="0"/>
              <a:t>24/04/2021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4C59C-D933-4265-ADFF-5D8B66E42E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21897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60083" y="3407833"/>
            <a:ext cx="4080510" cy="81224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60608" y="3407833"/>
            <a:ext cx="4080510" cy="81224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84604-699D-43C3-9ACC-CCC71D3C7884}" type="datetimeFigureOut">
              <a:rPr lang="en-GB" smtClean="0"/>
              <a:t>24/04/2021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4C59C-D933-4265-ADFF-5D8B66E42E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97880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1333" y="681570"/>
            <a:ext cx="8281035" cy="247438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1334" y="3138171"/>
            <a:ext cx="4061757" cy="1537969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1334" y="4676140"/>
            <a:ext cx="4061757" cy="68778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60608" y="3138171"/>
            <a:ext cx="4081761" cy="1537969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60608" y="4676140"/>
            <a:ext cx="4081761" cy="68778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84604-699D-43C3-9ACC-CCC71D3C7884}" type="datetimeFigureOut">
              <a:rPr lang="en-GB" smtClean="0"/>
              <a:t>24/04/2021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4C59C-D933-4265-ADFF-5D8B66E42E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74027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84604-699D-43C3-9ACC-CCC71D3C7884}" type="datetimeFigureOut">
              <a:rPr lang="en-GB" smtClean="0"/>
              <a:t>24/04/2021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4C59C-D933-4265-ADFF-5D8B66E42E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43164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84604-699D-43C3-9ACC-CCC71D3C7884}" type="datetimeFigureOut">
              <a:rPr lang="en-GB" smtClean="0"/>
              <a:t>24/04/2021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4C59C-D933-4265-ADFF-5D8B66E42E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93599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1333" y="853440"/>
            <a:ext cx="3096637" cy="2987040"/>
          </a:xfrm>
        </p:spPr>
        <p:txBody>
          <a:bodyPr anchor="b"/>
          <a:lstStyle>
            <a:lvl1pPr>
              <a:defRPr sz="33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81760" y="1843196"/>
            <a:ext cx="4860608" cy="9097433"/>
          </a:xfrm>
        </p:spPr>
        <p:txBody>
          <a:bodyPr/>
          <a:lstStyle>
            <a:lvl1pPr>
              <a:defRPr sz="3360"/>
            </a:lvl1pPr>
            <a:lvl2pPr>
              <a:defRPr sz="2940"/>
            </a:lvl2pPr>
            <a:lvl3pPr>
              <a:defRPr sz="252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1333" y="3840480"/>
            <a:ext cx="3096637" cy="7114964"/>
          </a:xfrm>
        </p:spPr>
        <p:txBody>
          <a:bodyPr/>
          <a:lstStyle>
            <a:lvl1pPr marL="0" indent="0">
              <a:buNone/>
              <a:defRPr sz="1680"/>
            </a:lvl1pPr>
            <a:lvl2pPr marL="480060" indent="0">
              <a:buNone/>
              <a:defRPr sz="1470"/>
            </a:lvl2pPr>
            <a:lvl3pPr marL="960120" indent="0">
              <a:buNone/>
              <a:defRPr sz="1260"/>
            </a:lvl3pPr>
            <a:lvl4pPr marL="1440180" indent="0">
              <a:buNone/>
              <a:defRPr sz="1050"/>
            </a:lvl4pPr>
            <a:lvl5pPr marL="1920240" indent="0">
              <a:buNone/>
              <a:defRPr sz="1050"/>
            </a:lvl5pPr>
            <a:lvl6pPr marL="2400300" indent="0">
              <a:buNone/>
              <a:defRPr sz="1050"/>
            </a:lvl6pPr>
            <a:lvl7pPr marL="2880360" indent="0">
              <a:buNone/>
              <a:defRPr sz="1050"/>
            </a:lvl7pPr>
            <a:lvl8pPr marL="3360420" indent="0">
              <a:buNone/>
              <a:defRPr sz="1050"/>
            </a:lvl8pPr>
            <a:lvl9pPr marL="3840480" indent="0">
              <a:buNone/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84604-699D-43C3-9ACC-CCC71D3C7884}" type="datetimeFigureOut">
              <a:rPr lang="en-GB" smtClean="0"/>
              <a:t>24/04/2021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4C59C-D933-4265-ADFF-5D8B66E42E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09562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1333" y="853440"/>
            <a:ext cx="3096637" cy="2987040"/>
          </a:xfrm>
        </p:spPr>
        <p:txBody>
          <a:bodyPr anchor="b"/>
          <a:lstStyle>
            <a:lvl1pPr>
              <a:defRPr sz="33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081760" y="1843196"/>
            <a:ext cx="4860608" cy="9097433"/>
          </a:xfrm>
        </p:spPr>
        <p:txBody>
          <a:bodyPr anchor="t"/>
          <a:lstStyle>
            <a:lvl1pPr marL="0" indent="0">
              <a:buNone/>
              <a:defRPr sz="3360"/>
            </a:lvl1pPr>
            <a:lvl2pPr marL="480060" indent="0">
              <a:buNone/>
              <a:defRPr sz="2940"/>
            </a:lvl2pPr>
            <a:lvl3pPr marL="960120" indent="0">
              <a:buNone/>
              <a:defRPr sz="2520"/>
            </a:lvl3pPr>
            <a:lvl4pPr marL="1440180" indent="0">
              <a:buNone/>
              <a:defRPr sz="2100"/>
            </a:lvl4pPr>
            <a:lvl5pPr marL="1920240" indent="0">
              <a:buNone/>
              <a:defRPr sz="2100"/>
            </a:lvl5pPr>
            <a:lvl6pPr marL="2400300" indent="0">
              <a:buNone/>
              <a:defRPr sz="2100"/>
            </a:lvl6pPr>
            <a:lvl7pPr marL="2880360" indent="0">
              <a:buNone/>
              <a:defRPr sz="2100"/>
            </a:lvl7pPr>
            <a:lvl8pPr marL="3360420" indent="0">
              <a:buNone/>
              <a:defRPr sz="2100"/>
            </a:lvl8pPr>
            <a:lvl9pPr marL="3840480" indent="0">
              <a:buNone/>
              <a:defRPr sz="21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1333" y="3840480"/>
            <a:ext cx="3096637" cy="7114964"/>
          </a:xfrm>
        </p:spPr>
        <p:txBody>
          <a:bodyPr/>
          <a:lstStyle>
            <a:lvl1pPr marL="0" indent="0">
              <a:buNone/>
              <a:defRPr sz="1680"/>
            </a:lvl1pPr>
            <a:lvl2pPr marL="480060" indent="0">
              <a:buNone/>
              <a:defRPr sz="1470"/>
            </a:lvl2pPr>
            <a:lvl3pPr marL="960120" indent="0">
              <a:buNone/>
              <a:defRPr sz="1260"/>
            </a:lvl3pPr>
            <a:lvl4pPr marL="1440180" indent="0">
              <a:buNone/>
              <a:defRPr sz="1050"/>
            </a:lvl4pPr>
            <a:lvl5pPr marL="1920240" indent="0">
              <a:buNone/>
              <a:defRPr sz="1050"/>
            </a:lvl5pPr>
            <a:lvl6pPr marL="2400300" indent="0">
              <a:buNone/>
              <a:defRPr sz="1050"/>
            </a:lvl6pPr>
            <a:lvl7pPr marL="2880360" indent="0">
              <a:buNone/>
              <a:defRPr sz="1050"/>
            </a:lvl7pPr>
            <a:lvl8pPr marL="3360420" indent="0">
              <a:buNone/>
              <a:defRPr sz="1050"/>
            </a:lvl8pPr>
            <a:lvl9pPr marL="3840480" indent="0">
              <a:buNone/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84604-699D-43C3-9ACC-CCC71D3C7884}" type="datetimeFigureOut">
              <a:rPr lang="en-GB" smtClean="0"/>
              <a:t>24/04/2021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4C59C-D933-4265-ADFF-5D8B66E42E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38848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60083" y="681570"/>
            <a:ext cx="8281035" cy="24743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0083" y="3407833"/>
            <a:ext cx="8281035" cy="8122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60083" y="11865189"/>
            <a:ext cx="2160270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B84604-699D-43C3-9ACC-CCC71D3C7884}" type="datetimeFigureOut">
              <a:rPr lang="en-GB" smtClean="0"/>
              <a:t>24/04/2021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80398" y="11865189"/>
            <a:ext cx="3240405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780848" y="11865189"/>
            <a:ext cx="2160270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44C59C-D933-4265-ADFF-5D8B66E42E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41441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60120" rtl="0" eaLnBrk="1" latinLnBrk="0" hangingPunct="1">
        <a:lnSpc>
          <a:spcPct val="90000"/>
        </a:lnSpc>
        <a:spcBef>
          <a:spcPct val="0"/>
        </a:spcBef>
        <a:buNone/>
        <a:defRPr sz="46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0030" indent="-240030" algn="l" defTabSz="960120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2940" kern="1200">
          <a:solidFill>
            <a:schemeClr val="tx1"/>
          </a:solidFill>
          <a:latin typeface="+mn-lt"/>
          <a:ea typeface="+mn-ea"/>
          <a:cs typeface="+mn-cs"/>
        </a:defRPr>
      </a:lvl1pPr>
      <a:lvl2pPr marL="72009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2pPr>
      <a:lvl3pPr marL="120015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8021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216027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64033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312039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60045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408051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1pPr>
      <a:lvl2pPr marL="4800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2pPr>
      <a:lvl3pPr marL="96012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3pPr>
      <a:lvl4pPr marL="14401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192024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40030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28803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36042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38404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microsoft.com/office/2007/relationships/hdphoto" Target="../media/hdphoto1.wdp"/><Relationship Id="rId9" Type="http://schemas.openxmlformats.org/officeDocument/2006/relationships/image" Target="../media/image7.png"/><Relationship Id="rId14" Type="http://schemas.openxmlformats.org/officeDocument/2006/relationships/image" Target="../media/image1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id="{7795FC71-D04D-41CB-9B19-A403F76B96F9}"/>
              </a:ext>
            </a:extLst>
          </p:cNvPr>
          <p:cNvSpPr/>
          <p:nvPr/>
        </p:nvSpPr>
        <p:spPr>
          <a:xfrm>
            <a:off x="4709238" y="4880859"/>
            <a:ext cx="426720" cy="455955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0" name="Picture 10" descr="Alpaca4d | Food4Rhino">
            <a:extLst>
              <a:ext uri="{FF2B5EF4-FFF2-40B4-BE49-F238E27FC236}">
                <a16:creationId xmlns:a16="http://schemas.microsoft.com/office/drawing/2014/main" id="{618D8BD8-2F20-46C5-BDEF-A0D9CEEA72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0557" y="-7613"/>
            <a:ext cx="1930643" cy="1930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Università di Pisa | Cluster Trasporti">
            <a:extLst>
              <a:ext uri="{FF2B5EF4-FFF2-40B4-BE49-F238E27FC236}">
                <a16:creationId xmlns:a16="http://schemas.microsoft.com/office/drawing/2014/main" id="{601A515F-F902-4D3A-98E7-FFD88F5E7F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0"/>
                    </a14:imgEffect>
                    <a14:imgEffect>
                      <a14:colorTemperature colorTemp="7000"/>
                    </a14:imgEffect>
                    <a14:imgEffect>
                      <a14:saturation sat="0"/>
                    </a14:imgEffect>
                    <a14:imgEffect>
                      <a14:brightnessContrast contrast="1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6829" r="66830" b="32524"/>
          <a:stretch/>
        </p:blipFill>
        <p:spPr bwMode="auto">
          <a:xfrm>
            <a:off x="147747" y="4335"/>
            <a:ext cx="2008560" cy="184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2EC113F-617E-48B5-94D6-70291E1F3BE2}"/>
              </a:ext>
            </a:extLst>
          </p:cNvPr>
          <p:cNvSpPr txBox="1"/>
          <p:nvPr/>
        </p:nvSpPr>
        <p:spPr>
          <a:xfrm>
            <a:off x="2548907" y="1906371"/>
            <a:ext cx="693654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it-IT" sz="2400" b="1" dirty="0">
                <a:latin typeface="Agency FB" panose="020B0503020202020204" pitchFamily="34" charset="0"/>
              </a:rPr>
              <a:t>Martedì</a:t>
            </a:r>
            <a:r>
              <a:rPr lang="en-GB" sz="2400" b="1" dirty="0">
                <a:latin typeface="Agency FB" panose="020B0503020202020204" pitchFamily="34" charset="0"/>
              </a:rPr>
              <a:t> 11 Maggio 2021 </a:t>
            </a:r>
          </a:p>
          <a:p>
            <a:pPr algn="r">
              <a:lnSpc>
                <a:spcPct val="150000"/>
              </a:lnSpc>
            </a:pPr>
            <a:r>
              <a:rPr lang="en-GB" sz="2400" b="1" dirty="0">
                <a:latin typeface="Agency FB" panose="020B0503020202020204" pitchFamily="34" charset="0"/>
              </a:rPr>
              <a:t>13:30 – 15:30</a:t>
            </a:r>
          </a:p>
          <a:p>
            <a:pPr algn="r"/>
            <a:endParaRPr lang="en-GB" sz="2400" b="1" dirty="0">
              <a:latin typeface="Agency FB" panose="020B0503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3B1BCD4-D6C2-4AA0-A9D2-C58A87C268C5}"/>
              </a:ext>
            </a:extLst>
          </p:cNvPr>
          <p:cNvSpPr txBox="1"/>
          <p:nvPr/>
        </p:nvSpPr>
        <p:spPr>
          <a:xfrm>
            <a:off x="5007367" y="3071569"/>
            <a:ext cx="448576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1600" dirty="0">
                <a:latin typeface="Arial" panose="020B0604020202020204" pitchFamily="34" charset="0"/>
                <a:cs typeface="Arial" panose="020B0604020202020204" pitchFamily="34" charset="0"/>
              </a:rPr>
              <a:t>Il seminario si terrà nelle ore del corso di Meccanica Computazionale tenuto dal Professore Paolo Sebastiano Valvo nel corso di studi di ingegneria strutturale dell’Università di Pisa.</a:t>
            </a:r>
          </a:p>
          <a:p>
            <a:pPr algn="just"/>
            <a:endParaRPr lang="it-IT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it-IT" sz="1600" dirty="0">
                <a:latin typeface="Arial" panose="020B0604020202020204" pitchFamily="34" charset="0"/>
                <a:cs typeface="Arial" panose="020B0604020202020204" pitchFamily="34" charset="0"/>
              </a:rPr>
              <a:t>Il seminario mira ad illustrare gli strumenti e le tecniche parametriche usate nella modellazione strutturale, introducendo al nuovo tool per l’analisi strutturale “Alpaca4d”.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34876070-637D-4D54-8B4C-506EB3C342FE}"/>
              </a:ext>
            </a:extLst>
          </p:cNvPr>
          <p:cNvGrpSpPr/>
          <p:nvPr/>
        </p:nvGrpSpPr>
        <p:grpSpPr>
          <a:xfrm>
            <a:off x="5007367" y="6597570"/>
            <a:ext cx="4616983" cy="6204030"/>
            <a:chOff x="5059659" y="6952196"/>
            <a:chExt cx="4001136" cy="5323106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76DD7D48-188F-4257-83E6-9176A18132A8}"/>
                </a:ext>
              </a:extLst>
            </p:cNvPr>
            <p:cNvGrpSpPr/>
            <p:nvPr/>
          </p:nvGrpSpPr>
          <p:grpSpPr>
            <a:xfrm>
              <a:off x="5059659" y="6952196"/>
              <a:ext cx="4001136" cy="5318709"/>
              <a:chOff x="7384768" y="10932944"/>
              <a:chExt cx="3616455" cy="5533784"/>
            </a:xfrm>
          </p:grpSpPr>
          <p:pic>
            <p:nvPicPr>
              <p:cNvPr id="35" name="Picture 34" descr="Shape&#10;&#10;Description automatically generated with medium confidence">
                <a:extLst>
                  <a:ext uri="{FF2B5EF4-FFF2-40B4-BE49-F238E27FC236}">
                    <a16:creationId xmlns:a16="http://schemas.microsoft.com/office/drawing/2014/main" id="{F303690E-AF24-4187-8186-6821885F27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93157" y="12814454"/>
                <a:ext cx="1771650" cy="1787508"/>
              </a:xfrm>
              <a:prstGeom prst="rect">
                <a:avLst/>
              </a:prstGeom>
            </p:spPr>
          </p:pic>
          <p:pic>
            <p:nvPicPr>
              <p:cNvPr id="36" name="Picture 35" descr="Shape&#10;&#10;Description automatically generated with medium confidence">
                <a:extLst>
                  <a:ext uri="{FF2B5EF4-FFF2-40B4-BE49-F238E27FC236}">
                    <a16:creationId xmlns:a16="http://schemas.microsoft.com/office/drawing/2014/main" id="{673BED2B-13C4-4BBF-A59F-5DD0D76A5B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92238" y="14695078"/>
                <a:ext cx="1772569" cy="1771650"/>
              </a:xfrm>
              <a:prstGeom prst="rect">
                <a:avLst/>
              </a:prstGeom>
            </p:spPr>
          </p:pic>
          <p:pic>
            <p:nvPicPr>
              <p:cNvPr id="37" name="Picture 36" descr="Chart, surface chart&#10;&#10;Description automatically generated">
                <a:extLst>
                  <a:ext uri="{FF2B5EF4-FFF2-40B4-BE49-F238E27FC236}">
                    <a16:creationId xmlns:a16="http://schemas.microsoft.com/office/drawing/2014/main" id="{90A571BB-EBA1-46FE-BAE2-32F6FC9329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36583" y="10942056"/>
                <a:ext cx="1764640" cy="1787507"/>
              </a:xfrm>
              <a:prstGeom prst="rect">
                <a:avLst/>
              </a:prstGeom>
            </p:spPr>
          </p:pic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id="{55B28335-9DBC-4FFA-B48E-96FAFD5430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36584" y="12814454"/>
                <a:ext cx="1764639" cy="1787508"/>
              </a:xfrm>
              <a:prstGeom prst="rect">
                <a:avLst/>
              </a:prstGeom>
            </p:spPr>
          </p:pic>
          <p:pic>
            <p:nvPicPr>
              <p:cNvPr id="39" name="Picture 38">
                <a:extLst>
                  <a:ext uri="{FF2B5EF4-FFF2-40B4-BE49-F238E27FC236}">
                    <a16:creationId xmlns:a16="http://schemas.microsoft.com/office/drawing/2014/main" id="{0E7A401C-804A-4FF1-A3B6-A48EFC8F9C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384768" y="10932944"/>
                <a:ext cx="1771651" cy="1787508"/>
              </a:xfrm>
              <a:prstGeom prst="rect">
                <a:avLst/>
              </a:prstGeom>
            </p:spPr>
          </p:pic>
        </p:grpSp>
        <p:pic>
          <p:nvPicPr>
            <p:cNvPr id="43" name="Picture 42" descr="A picture containing metalware, colorful&#10;&#10;Description automatically generated">
              <a:extLst>
                <a:ext uri="{FF2B5EF4-FFF2-40B4-BE49-F238E27FC236}">
                  <a16:creationId xmlns:a16="http://schemas.microsoft.com/office/drawing/2014/main" id="{1DEDF532-DBED-4538-AFD1-03D4F09DF33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001"/>
            <a:stretch/>
          </p:blipFill>
          <p:spPr>
            <a:xfrm>
              <a:off x="7108451" y="10557267"/>
              <a:ext cx="1952343" cy="1718035"/>
            </a:xfrm>
            <a:prstGeom prst="rect">
              <a:avLst/>
            </a:prstGeom>
          </p:spPr>
        </p:pic>
      </p:grpSp>
      <p:sp>
        <p:nvSpPr>
          <p:cNvPr id="45" name="Rectangle 44">
            <a:extLst>
              <a:ext uri="{FF2B5EF4-FFF2-40B4-BE49-F238E27FC236}">
                <a16:creationId xmlns:a16="http://schemas.microsoft.com/office/drawing/2014/main" id="{C30F7EFE-7C1E-4F3D-A17E-551C180FD7F4}"/>
              </a:ext>
            </a:extLst>
          </p:cNvPr>
          <p:cNvSpPr/>
          <p:nvPr/>
        </p:nvSpPr>
        <p:spPr>
          <a:xfrm>
            <a:off x="0" y="6606761"/>
            <a:ext cx="4745019" cy="6194839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endParaRPr lang="en-GB" dirty="0"/>
          </a:p>
          <a:p>
            <a:endParaRPr lang="en-GB" dirty="0"/>
          </a:p>
          <a:p>
            <a:endParaRPr lang="en-GB" b="1" dirty="0">
              <a:latin typeface="Agency FB" panose="020B0503020202020204" pitchFamily="34" charset="0"/>
            </a:endParaRPr>
          </a:p>
          <a:p>
            <a:endParaRPr lang="en-GB" dirty="0"/>
          </a:p>
        </p:txBody>
      </p:sp>
      <p:pic>
        <p:nvPicPr>
          <p:cNvPr id="1034" name="Picture 10" descr="Instagram Logo transparent PNG - StickPNG">
            <a:extLst>
              <a:ext uri="{FF2B5EF4-FFF2-40B4-BE49-F238E27FC236}">
                <a16:creationId xmlns:a16="http://schemas.microsoft.com/office/drawing/2014/main" id="{CA05130F-DF24-40B9-81D7-F8183981D8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523" y="11837670"/>
            <a:ext cx="510361" cy="442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1" name="Group 60">
            <a:extLst>
              <a:ext uri="{FF2B5EF4-FFF2-40B4-BE49-F238E27FC236}">
                <a16:creationId xmlns:a16="http://schemas.microsoft.com/office/drawing/2014/main" id="{D7115F33-0968-4EAE-845F-7C5983BF5BAE}"/>
              </a:ext>
            </a:extLst>
          </p:cNvPr>
          <p:cNvGrpSpPr/>
          <p:nvPr/>
        </p:nvGrpSpPr>
        <p:grpSpPr>
          <a:xfrm>
            <a:off x="1783725" y="11889788"/>
            <a:ext cx="418898" cy="338069"/>
            <a:chOff x="5871693" y="4630716"/>
            <a:chExt cx="559378" cy="559382"/>
          </a:xfrm>
        </p:grpSpPr>
        <p:sp>
          <p:nvSpPr>
            <p:cNvPr id="60" name="Rectangle: Rounded Corners 59">
              <a:extLst>
                <a:ext uri="{FF2B5EF4-FFF2-40B4-BE49-F238E27FC236}">
                  <a16:creationId xmlns:a16="http://schemas.microsoft.com/office/drawing/2014/main" id="{55AD3321-490F-42A3-8811-90C6DD863155}"/>
                </a:ext>
              </a:extLst>
            </p:cNvPr>
            <p:cNvSpPr/>
            <p:nvPr/>
          </p:nvSpPr>
          <p:spPr>
            <a:xfrm>
              <a:off x="5938520" y="4683760"/>
              <a:ext cx="426720" cy="455955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="1">
                <a:latin typeface="Agency FB" panose="020B0503020202020204" pitchFamily="34" charset="0"/>
              </a:endParaRPr>
            </a:p>
          </p:txBody>
        </p:sp>
        <p:pic>
          <p:nvPicPr>
            <p:cNvPr id="1046" name="Picture 22" descr="LinkedIn logo PNG">
              <a:extLst>
                <a:ext uri="{FF2B5EF4-FFF2-40B4-BE49-F238E27FC236}">
                  <a16:creationId xmlns:a16="http://schemas.microsoft.com/office/drawing/2014/main" id="{435CB8A9-2ADF-4BFE-BF7E-0D6E9081C8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71693" y="4630716"/>
              <a:ext cx="559378" cy="5593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723BECEA-3F3E-4F2D-937E-16633BD05A6E}"/>
              </a:ext>
            </a:extLst>
          </p:cNvPr>
          <p:cNvGrpSpPr/>
          <p:nvPr/>
        </p:nvGrpSpPr>
        <p:grpSpPr>
          <a:xfrm>
            <a:off x="1154316" y="11851382"/>
            <a:ext cx="474336" cy="377374"/>
            <a:chOff x="4228210" y="5432227"/>
            <a:chExt cx="616670" cy="584266"/>
          </a:xfrm>
        </p:grpSpPr>
        <p:sp>
          <p:nvSpPr>
            <p:cNvPr id="66" name="Rectangle: Rounded Corners 65">
              <a:extLst>
                <a:ext uri="{FF2B5EF4-FFF2-40B4-BE49-F238E27FC236}">
                  <a16:creationId xmlns:a16="http://schemas.microsoft.com/office/drawing/2014/main" id="{357520B4-AF1A-47D7-8756-C9968E9679D7}"/>
                </a:ext>
              </a:extLst>
            </p:cNvPr>
            <p:cNvSpPr/>
            <p:nvPr/>
          </p:nvSpPr>
          <p:spPr>
            <a:xfrm>
              <a:off x="4375150" y="5507568"/>
              <a:ext cx="322792" cy="446616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="1">
                <a:latin typeface="Agency FB" panose="020B0503020202020204" pitchFamily="34" charset="0"/>
              </a:endParaRPr>
            </a:p>
          </p:txBody>
        </p:sp>
        <p:pic>
          <p:nvPicPr>
            <p:cNvPr id="86" name="Picture 20" descr="Fb Logo Png Transparent Background Transparent Images – Free PNG Images  Vector, PSD, Clipart, Templates">
              <a:extLst>
                <a:ext uri="{FF2B5EF4-FFF2-40B4-BE49-F238E27FC236}">
                  <a16:creationId xmlns:a16="http://schemas.microsoft.com/office/drawing/2014/main" id="{C82D8032-DBF9-4379-9A4E-1A59B2D4851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516" t="15144" r="13048" b="16227"/>
            <a:stretch/>
          </p:blipFill>
          <p:spPr bwMode="auto">
            <a:xfrm>
              <a:off x="4228210" y="5432227"/>
              <a:ext cx="616670" cy="5842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7" name="Picture 16" descr="Come creare un account Gmail/Google in pochi minuti - SISTEMISTA . IT">
            <a:extLst>
              <a:ext uri="{FF2B5EF4-FFF2-40B4-BE49-F238E27FC236}">
                <a16:creationId xmlns:a16="http://schemas.microsoft.com/office/drawing/2014/main" id="{C38080C8-2B93-465A-BA34-77865F8369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5806" y="11861105"/>
            <a:ext cx="405709" cy="304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083E24C4-3DA8-4562-9B5F-EB0EC0F12854}"/>
              </a:ext>
            </a:extLst>
          </p:cNvPr>
          <p:cNvCxnSpPr>
            <a:cxnSpLocks/>
          </p:cNvCxnSpPr>
          <p:nvPr/>
        </p:nvCxnSpPr>
        <p:spPr>
          <a:xfrm>
            <a:off x="0" y="2538915"/>
            <a:ext cx="9601200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9998B22C-A0B0-498E-BD05-8D2EAD8954FE}"/>
              </a:ext>
            </a:extLst>
          </p:cNvPr>
          <p:cNvSpPr txBox="1"/>
          <p:nvPr/>
        </p:nvSpPr>
        <p:spPr>
          <a:xfrm>
            <a:off x="108065" y="1950089"/>
            <a:ext cx="438083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400" b="1" dirty="0"/>
              <a:t>Computational Engineering</a:t>
            </a:r>
          </a:p>
          <a:p>
            <a:endParaRPr lang="en-GB" sz="2400" b="1" dirty="0">
              <a:latin typeface="Agency FB" panose="020B0503020202020204" pitchFamily="34" charset="0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3991BC41-F9D7-49B3-9DCE-5AE41CB0D10A}"/>
              </a:ext>
            </a:extLst>
          </p:cNvPr>
          <p:cNvSpPr txBox="1"/>
          <p:nvPr/>
        </p:nvSpPr>
        <p:spPr>
          <a:xfrm>
            <a:off x="144572" y="3042485"/>
            <a:ext cx="4485769" cy="23852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600" dirty="0" err="1">
                <a:latin typeface="Arial" panose="020B0604020202020204" pitchFamily="34" charset="0"/>
                <a:cs typeface="Arial" panose="020B0604020202020204" pitchFamily="34" charset="0"/>
              </a:rPr>
              <a:t>Relatori</a:t>
            </a: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GB" sz="1600" spc="-150" dirty="0">
                <a:latin typeface="Arial" panose="020B0604020202020204" pitchFamily="34" charset="0"/>
                <a:cs typeface="Arial" panose="020B0604020202020204" pitchFamily="34" charset="0"/>
              </a:rPr>
              <a:t>Prof. Ing. </a:t>
            </a: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Paolo Sebastiano VALVO</a:t>
            </a:r>
          </a:p>
          <a:p>
            <a:pPr>
              <a:lnSpc>
                <a:spcPct val="150000"/>
              </a:lnSpc>
            </a:pPr>
            <a:r>
              <a:rPr lang="en-GB" sz="1600" spc="-150" dirty="0">
                <a:latin typeface="Arial" panose="020B0604020202020204" pitchFamily="34" charset="0"/>
                <a:cs typeface="Arial" panose="020B0604020202020204" pitchFamily="34" charset="0"/>
              </a:rPr>
              <a:t>Senior Research Engineer </a:t>
            </a: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Marco Pellegrino</a:t>
            </a:r>
          </a:p>
          <a:p>
            <a:pPr>
              <a:lnSpc>
                <a:spcPct val="150000"/>
              </a:lnSpc>
            </a:pPr>
            <a:r>
              <a:rPr lang="en-GB" sz="1600" spc="-150" dirty="0" err="1">
                <a:latin typeface="Arial" panose="020B0604020202020204" pitchFamily="34" charset="0"/>
                <a:cs typeface="Arial" panose="020B0604020202020204" pitchFamily="34" charset="0"/>
              </a:rPr>
              <a:t>Dott</a:t>
            </a:r>
            <a:r>
              <a:rPr lang="en-GB" sz="1600" spc="-15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Domenico </a:t>
            </a:r>
            <a:r>
              <a:rPr lang="en-GB" sz="1600" dirty="0" err="1">
                <a:latin typeface="Arial" panose="020B0604020202020204" pitchFamily="34" charset="0"/>
                <a:cs typeface="Arial" panose="020B0604020202020204" pitchFamily="34" charset="0"/>
              </a:rPr>
              <a:t>Gaudioso</a:t>
            </a:r>
            <a:endParaRPr lang="en-GB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n-GB" sz="2000" dirty="0"/>
          </a:p>
          <a:p>
            <a:endParaRPr lang="en-GB" sz="2000" dirty="0">
              <a:latin typeface="Agency FB" panose="020B0503020202020204" pitchFamily="34" charset="0"/>
            </a:endParaRPr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CED8BDE8-6E8A-4A09-A6F1-3031878368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5746" y="6701417"/>
            <a:ext cx="4514595" cy="50475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Alpaca4d</a:t>
            </a:r>
            <a:r>
              <a:rPr kumimoji="0" lang="it-IT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è un plugin di Rhino/Grasshopper che sfrutta</a:t>
            </a:r>
            <a:r>
              <a:rPr kumimoji="0" lang="it-IT" altLang="en-US" sz="16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gli algoritmi di calcolo di</a:t>
            </a:r>
            <a:r>
              <a:rPr kumimoji="0" lang="it-IT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OpenSees. La libreria è utilizzata principalmente da ricercatori e accademici a causa dell'interfaccia non user-friendly anche se la matematica alla base della libreria è altamente sofisticata.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L'idea principale di Alpaca4d è fornire un modo semplice ed efficiente per utilizzare le strutture</a:t>
            </a:r>
            <a:r>
              <a:rPr kumimoji="0" lang="it-IT" altLang="en-US" sz="16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tramite</a:t>
            </a:r>
            <a:r>
              <a:rPr kumimoji="0" lang="it-IT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OpenSees senza scrivere alcun</a:t>
            </a:r>
            <a:r>
              <a:rPr kumimoji="0" lang="it-IT" altLang="en-US" sz="16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codice</a:t>
            </a:r>
            <a:r>
              <a:rPr kumimoji="0" lang="it-IT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it-IT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La convinzione è di portare più utenti a eseguire analisi strutturali con Opensees in un ambiente parametrico come Grasshopper.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it-IT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 nostri principali campi di interesse sono l'analisi strutturale, l'ottimizzazione, l'apprendimento automatico, la manipolazione della geometria.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55504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306</TotalTime>
  <Words>186</Words>
  <Application>Microsoft Office PowerPoint</Application>
  <PresentationFormat>A3 Paper (297x420 mm)</PresentationFormat>
  <Paragraphs>19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Agency FB</vt:lpstr>
      <vt:lpstr>Arial</vt:lpstr>
      <vt:lpstr>Calibri</vt:lpstr>
      <vt:lpstr>Calibri Light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Domenico Gaudioso</dc:creator>
  <cp:lastModifiedBy>format</cp:lastModifiedBy>
  <cp:revision>28</cp:revision>
  <dcterms:created xsi:type="dcterms:W3CDTF">2021-04-24T10:26:59Z</dcterms:created>
  <dcterms:modified xsi:type="dcterms:W3CDTF">2021-04-24T21:02:34Z</dcterms:modified>
</cp:coreProperties>
</file>